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64" r:id="rId6"/>
    <p:sldId id="259" r:id="rId7"/>
    <p:sldId id="260" r:id="rId8"/>
    <p:sldId id="261" r:id="rId9"/>
    <p:sldId id="262" r:id="rId10"/>
    <p:sldId id="267" r:id="rId11"/>
    <p:sldId id="263"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6" autoAdjust="0"/>
    <p:restoredTop sz="94660"/>
  </p:normalViewPr>
  <p:slideViewPr>
    <p:cSldViewPr snapToGrid="0">
      <p:cViewPr varScale="1">
        <p:scale>
          <a:sx n="68" d="100"/>
          <a:sy n="68" d="100"/>
        </p:scale>
        <p:origin x="6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94A8BECC-0ADF-4601-86D9-86B76F811DFA}" type="datetimeFigureOut">
              <a:rPr lang="en-AU" smtClean="0"/>
              <a:t>30/09/2018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3148896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4A8BECC-0ADF-4601-86D9-86B76F811DFA}" type="datetimeFigureOut">
              <a:rPr lang="en-AU" smtClean="0"/>
              <a:t>30/09/2018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63206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A8BECC-0ADF-4601-86D9-86B76F811DFA}" type="datetimeFigureOut">
              <a:rPr lang="en-AU" smtClean="0"/>
              <a:t>30/09/2018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1214928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94A8BECC-0ADF-4601-86D9-86B76F811DFA}" type="datetimeFigureOut">
              <a:rPr lang="en-AU" smtClean="0"/>
              <a:t>30/09/2018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1000100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94A8BECC-0ADF-4601-86D9-86B76F811DFA}" type="datetimeFigureOut">
              <a:rPr lang="en-AU" smtClean="0"/>
              <a:t>30/09/2018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3224689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94A8BECC-0ADF-4601-86D9-86B76F811DFA}" type="datetimeFigureOut">
              <a:rPr lang="en-AU" smtClean="0"/>
              <a:t>30/09/2018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314135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8BECC-0ADF-4601-86D9-86B76F811DFA}" type="datetimeFigureOut">
              <a:rPr lang="en-AU" smtClean="0"/>
              <a:t>30/09/2018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383972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8BECC-0ADF-4601-86D9-86B76F811DFA}" type="datetimeFigureOut">
              <a:rPr lang="en-AU" smtClean="0"/>
              <a:t>30/09/2018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815142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8BECC-0ADF-4601-86D9-86B76F811DFA}" type="datetimeFigureOut">
              <a:rPr lang="en-AU" smtClean="0"/>
              <a:t>30/09/2018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661069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4A8BECC-0ADF-4601-86D9-86B76F811DFA}" type="datetimeFigureOut">
              <a:rPr lang="en-AU" smtClean="0"/>
              <a:t>30/09/2018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456987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4A8BECC-0ADF-4601-86D9-86B76F811DFA}" type="datetimeFigureOut">
              <a:rPr lang="en-AU" smtClean="0"/>
              <a:t>30/09/2018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623FFF-0A00-4690-81D0-D65BDA0F09B2}" type="slidenum">
              <a:rPr lang="en-AU" smtClean="0"/>
              <a:t>‹#›</a:t>
            </a:fld>
            <a:endParaRPr lang="en-AU"/>
          </a:p>
        </p:txBody>
      </p:sp>
    </p:spTree>
    <p:extLst>
      <p:ext uri="{BB962C8B-B14F-4D97-AF65-F5344CB8AC3E}">
        <p14:creationId xmlns:p14="http://schemas.microsoft.com/office/powerpoint/2010/main" val="3893718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8BECC-0ADF-4601-86D9-86B76F811DFA}" type="datetimeFigureOut">
              <a:rPr lang="en-AU" smtClean="0"/>
              <a:t>30/09/2018</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623FFF-0A00-4690-81D0-D65BDA0F09B2}" type="slidenum">
              <a:rPr lang="en-AU" smtClean="0"/>
              <a:t>‹#›</a:t>
            </a:fld>
            <a:endParaRPr lang="en-AU"/>
          </a:p>
        </p:txBody>
      </p:sp>
    </p:spTree>
    <p:extLst>
      <p:ext uri="{BB962C8B-B14F-4D97-AF65-F5344CB8AC3E}">
        <p14:creationId xmlns:p14="http://schemas.microsoft.com/office/powerpoint/2010/main" val="3753919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59253"/>
            <a:ext cx="9144000" cy="1107422"/>
          </a:xfrm>
        </p:spPr>
        <p:txBody>
          <a:bodyPr>
            <a:normAutofit/>
          </a:bodyPr>
          <a:lstStyle/>
          <a:p>
            <a:r>
              <a:rPr lang="en-US" sz="3200" b="1" i="1" dirty="0"/>
              <a:t>Tell My People I Love Them</a:t>
            </a:r>
            <a:endParaRPr lang="en-AU" sz="3200" b="1" i="1" dirty="0"/>
          </a:p>
        </p:txBody>
      </p:sp>
      <p:sp>
        <p:nvSpPr>
          <p:cNvPr id="3" name="Subtitle 2"/>
          <p:cNvSpPr>
            <a:spLocks noGrp="1"/>
          </p:cNvSpPr>
          <p:nvPr>
            <p:ph type="subTitle" idx="1"/>
          </p:nvPr>
        </p:nvSpPr>
        <p:spPr/>
        <p:txBody>
          <a:bodyPr/>
          <a:lstStyle/>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379" y="2419823"/>
            <a:ext cx="5937241" cy="3231298"/>
          </a:xfrm>
          <a:prstGeom prst="rect">
            <a:avLst/>
          </a:prstGeom>
        </p:spPr>
      </p:pic>
    </p:spTree>
    <p:extLst>
      <p:ext uri="{BB962C8B-B14F-4D97-AF65-F5344CB8AC3E}">
        <p14:creationId xmlns:p14="http://schemas.microsoft.com/office/powerpoint/2010/main" val="2821694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44" y="18273"/>
            <a:ext cx="12037255"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54744" y="1343836"/>
            <a:ext cx="12037256" cy="4833127"/>
          </a:xfrm>
        </p:spPr>
        <p:txBody>
          <a:bodyPr>
            <a:normAutofit/>
          </a:bodyPr>
          <a:lstStyle/>
          <a:p>
            <a:pPr marL="0" indent="0">
              <a:buNone/>
            </a:pPr>
            <a:r>
              <a:rPr lang="en-US" dirty="0"/>
              <a:t>“Comfort, comfort My people!” says your God.	Isaiah 40:1 (Amp)</a:t>
            </a:r>
          </a:p>
          <a:p>
            <a:pPr marL="0" indent="0">
              <a:buNone/>
            </a:pPr>
            <a:endParaRPr lang="en-US" sz="2000" dirty="0"/>
          </a:p>
          <a:p>
            <a:pPr marL="0" indent="0">
              <a:buNone/>
            </a:pPr>
            <a:r>
              <a:rPr lang="en-US" dirty="0"/>
              <a:t>“To everything there is a season, …..” Eccl 3:1-8</a:t>
            </a:r>
          </a:p>
          <a:p>
            <a:pPr marL="0" indent="0">
              <a:buNone/>
            </a:pPr>
            <a:endParaRPr lang="en-US" sz="2000" dirty="0"/>
          </a:p>
          <a:p>
            <a:pPr marL="0" indent="0">
              <a:buNone/>
            </a:pPr>
            <a:r>
              <a:rPr lang="en-US" dirty="0"/>
              <a:t>A word fitly spoken is like apples of gold in pictures of silver      Proverb 25:11</a:t>
            </a:r>
            <a:endParaRPr lang="en-AU" dirty="0"/>
          </a:p>
          <a:p>
            <a:pPr marL="0" indent="0">
              <a:buNone/>
            </a:pP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2276" y="4108743"/>
            <a:ext cx="4175709" cy="2068220"/>
          </a:xfrm>
          <a:prstGeom prst="rect">
            <a:avLst/>
          </a:prstGeom>
        </p:spPr>
      </p:pic>
    </p:spTree>
    <p:extLst>
      <p:ext uri="{BB962C8B-B14F-4D97-AF65-F5344CB8AC3E}">
        <p14:creationId xmlns:p14="http://schemas.microsoft.com/office/powerpoint/2010/main" val="24783645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948" y="18255"/>
            <a:ext cx="11995052" cy="1325563"/>
          </a:xfrm>
        </p:spPr>
        <p:txBody>
          <a:bodyPr>
            <a:normAutofit/>
          </a:bodyPr>
          <a:lstStyle/>
          <a:p>
            <a:r>
              <a:rPr lang="en-US" sz="3200" b="1" i="1" dirty="0"/>
              <a:t>Isaiah 40	(My attempt at paraphrasing)</a:t>
            </a:r>
            <a:endParaRPr lang="en-AU" sz="3200" b="1" i="1" dirty="0"/>
          </a:p>
        </p:txBody>
      </p:sp>
      <p:sp>
        <p:nvSpPr>
          <p:cNvPr id="3" name="Content Placeholder 2"/>
          <p:cNvSpPr>
            <a:spLocks noGrp="1"/>
          </p:cNvSpPr>
          <p:nvPr>
            <p:ph idx="1"/>
          </p:nvPr>
        </p:nvSpPr>
        <p:spPr>
          <a:xfrm>
            <a:off x="196948" y="1229709"/>
            <a:ext cx="11995052" cy="5610035"/>
          </a:xfrm>
        </p:spPr>
        <p:txBody>
          <a:bodyPr>
            <a:normAutofit/>
          </a:bodyPr>
          <a:lstStyle/>
          <a:p>
            <a:pPr marL="0" indent="0">
              <a:buNone/>
            </a:pPr>
            <a:r>
              <a:rPr lang="en-US" sz="2600" u="sng" dirty="0"/>
              <a:t>Verses</a:t>
            </a:r>
            <a:r>
              <a:rPr lang="en-US" sz="2600" dirty="0"/>
              <a:t>			</a:t>
            </a:r>
            <a:r>
              <a:rPr lang="en-US" sz="2600" u="sng" dirty="0"/>
              <a:t>Subject</a:t>
            </a:r>
          </a:p>
          <a:p>
            <a:pPr marL="0" indent="0">
              <a:buNone/>
            </a:pPr>
            <a:r>
              <a:rPr lang="en-US" sz="2600" dirty="0"/>
              <a:t>1-2	Comfort My people God says</a:t>
            </a:r>
          </a:p>
          <a:p>
            <a:pPr marL="0" indent="0">
              <a:buNone/>
            </a:pPr>
            <a:r>
              <a:rPr lang="en-US" sz="2600" dirty="0"/>
              <a:t>3-5	Prepare ourselves</a:t>
            </a:r>
          </a:p>
          <a:p>
            <a:pPr marL="0" indent="0">
              <a:buNone/>
            </a:pPr>
            <a:r>
              <a:rPr lang="en-US" sz="2600" dirty="0"/>
              <a:t>6-8	Don’t look to people! They’re fickle and undependable; God’s Word is eternally   	true and dependable</a:t>
            </a:r>
          </a:p>
          <a:p>
            <a:pPr marL="0" indent="0">
              <a:buNone/>
            </a:pPr>
            <a:r>
              <a:rPr lang="en-US" sz="2600" dirty="0"/>
              <a:t>9	Look, our God!</a:t>
            </a:r>
          </a:p>
          <a:p>
            <a:pPr marL="0" indent="0">
              <a:buNone/>
            </a:pPr>
            <a:r>
              <a:rPr lang="en-US" sz="2600" dirty="0"/>
              <a:t>10-17	Now this is who God is</a:t>
            </a:r>
          </a:p>
          <a:p>
            <a:pPr marL="0" indent="0">
              <a:buNone/>
            </a:pPr>
            <a:r>
              <a:rPr lang="en-US" sz="2600" dirty="0"/>
              <a:t>18-20	Yet this is who we think God is</a:t>
            </a:r>
          </a:p>
          <a:p>
            <a:pPr marL="0" indent="0">
              <a:buNone/>
            </a:pPr>
            <a:r>
              <a:rPr lang="en-US" sz="2600" dirty="0"/>
              <a:t>21-26	This really is who God is!</a:t>
            </a:r>
          </a:p>
          <a:p>
            <a:pPr marL="0" indent="0">
              <a:buNone/>
            </a:pPr>
            <a:r>
              <a:rPr lang="en-US" sz="2600" dirty="0"/>
              <a:t>27-30	Why do we still doubt God?</a:t>
            </a:r>
          </a:p>
          <a:p>
            <a:pPr marL="0" indent="0">
              <a:buNone/>
            </a:pPr>
            <a:r>
              <a:rPr lang="en-US" sz="2600" dirty="0"/>
              <a:t>31	Don’t doubt; Have faith and look expectantly to God</a:t>
            </a:r>
            <a:endParaRPr lang="en-AU" sz="2600" dirty="0"/>
          </a:p>
        </p:txBody>
      </p:sp>
    </p:spTree>
    <p:extLst>
      <p:ext uri="{BB962C8B-B14F-4D97-AF65-F5344CB8AC3E}">
        <p14:creationId xmlns:p14="http://schemas.microsoft.com/office/powerpoint/2010/main" val="2102733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0"/>
            <a:ext cx="12009120"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82880" y="1325563"/>
            <a:ext cx="12009120" cy="5532438"/>
          </a:xfrm>
        </p:spPr>
        <p:txBody>
          <a:bodyPr>
            <a:normAutofit/>
          </a:bodyPr>
          <a:lstStyle/>
          <a:p>
            <a:pPr marL="0" indent="0">
              <a:buNone/>
            </a:pPr>
            <a:r>
              <a:rPr lang="en-US" b="1" dirty="0"/>
              <a:t>Comfort My people God says</a:t>
            </a:r>
          </a:p>
          <a:p>
            <a:pPr marL="0" indent="0">
              <a:buNone/>
            </a:pPr>
            <a:endParaRPr lang="en-US" sz="1100" dirty="0"/>
          </a:p>
          <a:p>
            <a:pPr marL="0" indent="0">
              <a:buNone/>
            </a:pPr>
            <a:r>
              <a:rPr lang="en-US" dirty="0"/>
              <a:t>Speak tenderly to the heart, ….her… warfare is ended, that her iniquity is pardoned Isaiah 40:2 (Amp)</a:t>
            </a:r>
          </a:p>
          <a:p>
            <a:pPr marL="0" indent="0">
              <a:buNone/>
            </a:pPr>
            <a:endParaRPr lang="en-US" sz="1100" dirty="0"/>
          </a:p>
          <a:p>
            <a:pPr marL="0" indent="0">
              <a:buNone/>
            </a:pPr>
            <a:r>
              <a:rPr lang="en-US" dirty="0"/>
              <a:t>Warfare is ended - Jesus has defeated the enemy		Rom 8:37, 1 </a:t>
            </a:r>
            <a:r>
              <a:rPr lang="en-US" dirty="0" err="1"/>
              <a:t>Jn</a:t>
            </a:r>
            <a:r>
              <a:rPr lang="en-US" dirty="0"/>
              <a:t> 4:4</a:t>
            </a:r>
          </a:p>
          <a:p>
            <a:pPr marL="0" indent="0">
              <a:buNone/>
            </a:pPr>
            <a:r>
              <a:rPr lang="en-US" sz="2000" dirty="0"/>
              <a:t>“But thanks be to God, who gives us the victory through our Lord Jesus Christ”	1 </a:t>
            </a:r>
            <a:r>
              <a:rPr lang="en-US" sz="2000" dirty="0" err="1"/>
              <a:t>Cor</a:t>
            </a:r>
            <a:r>
              <a:rPr lang="en-US" sz="2000" dirty="0"/>
              <a:t> 15:57 </a:t>
            </a:r>
          </a:p>
          <a:p>
            <a:pPr marL="0" indent="0">
              <a:buNone/>
            </a:pPr>
            <a:endParaRPr lang="en-US" sz="1100" dirty="0"/>
          </a:p>
          <a:p>
            <a:pPr marL="0" indent="0">
              <a:buNone/>
            </a:pPr>
            <a:r>
              <a:rPr lang="en-US" dirty="0"/>
              <a:t>Our iniquity is pardoned – Jesus was our sacrificial lamb	Is 53:6</a:t>
            </a:r>
          </a:p>
          <a:p>
            <a:pPr marL="0" indent="0">
              <a:buNone/>
            </a:pPr>
            <a:r>
              <a:rPr lang="en-US" sz="2000" dirty="0"/>
              <a:t>“All we like sheep have gone astray; We have turned, every one, to his own way; and the LORD has laid on Him the iniquity of us all” 		Isa 53:6 </a:t>
            </a:r>
          </a:p>
          <a:p>
            <a:pPr marL="0" indent="0">
              <a:buNone/>
            </a:pPr>
            <a:endParaRPr lang="en-US" sz="1100" dirty="0"/>
          </a:p>
          <a:p>
            <a:pPr marL="0" indent="0">
              <a:buNone/>
            </a:pPr>
            <a:r>
              <a:rPr lang="en-US" dirty="0"/>
              <a:t>There is comfort and strength in forgiveness from God</a:t>
            </a:r>
          </a:p>
          <a:p>
            <a:pPr marL="0" indent="0">
              <a:buNone/>
            </a:pPr>
            <a:endParaRPr lang="en-US" dirty="0"/>
          </a:p>
          <a:p>
            <a:pPr marL="0" indent="0">
              <a:buNone/>
            </a:pPr>
            <a:endParaRPr lang="en-US" dirty="0"/>
          </a:p>
          <a:p>
            <a:pPr marL="0" indent="0">
              <a:buNone/>
            </a:pPr>
            <a:endParaRPr lang="en-AU" dirty="0"/>
          </a:p>
        </p:txBody>
      </p:sp>
    </p:spTree>
    <p:extLst>
      <p:ext uri="{BB962C8B-B14F-4D97-AF65-F5344CB8AC3E}">
        <p14:creationId xmlns:p14="http://schemas.microsoft.com/office/powerpoint/2010/main" val="18984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8255"/>
            <a:ext cx="12009120"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82880" y="1343818"/>
            <a:ext cx="12009120" cy="5514182"/>
          </a:xfrm>
        </p:spPr>
        <p:txBody>
          <a:bodyPr>
            <a:noAutofit/>
          </a:bodyPr>
          <a:lstStyle/>
          <a:p>
            <a:pPr marL="0" indent="0">
              <a:lnSpc>
                <a:spcPct val="100000"/>
              </a:lnSpc>
              <a:spcBef>
                <a:spcPts val="0"/>
              </a:spcBef>
              <a:buNone/>
            </a:pPr>
            <a:r>
              <a:rPr lang="en-US" sz="3600" b="1" dirty="0"/>
              <a:t>Prepare ourselves</a:t>
            </a:r>
          </a:p>
          <a:p>
            <a:pPr marL="0" indent="0">
              <a:lnSpc>
                <a:spcPct val="100000"/>
              </a:lnSpc>
              <a:spcBef>
                <a:spcPts val="0"/>
              </a:spcBef>
              <a:buNone/>
            </a:pPr>
            <a:endParaRPr lang="en-US" sz="1100" dirty="0"/>
          </a:p>
          <a:p>
            <a:pPr marL="0" indent="0">
              <a:lnSpc>
                <a:spcPct val="100000"/>
              </a:lnSpc>
              <a:spcBef>
                <a:spcPts val="0"/>
              </a:spcBef>
              <a:buNone/>
            </a:pPr>
            <a:r>
              <a:rPr lang="en-US" sz="3200" dirty="0"/>
              <a:t>Prepare the way for the LORD		Is 40:3-4</a:t>
            </a:r>
          </a:p>
          <a:p>
            <a:pPr marL="457200" lvl="1" indent="0">
              <a:lnSpc>
                <a:spcPct val="100000"/>
              </a:lnSpc>
              <a:spcBef>
                <a:spcPts val="0"/>
              </a:spcBef>
              <a:buNone/>
            </a:pPr>
            <a:r>
              <a:rPr lang="en-US" sz="2800" dirty="0"/>
              <a:t>The pictorial description highlights what we must do. </a:t>
            </a:r>
          </a:p>
          <a:p>
            <a:pPr marL="457200" lvl="1" indent="0">
              <a:lnSpc>
                <a:spcPct val="100000"/>
              </a:lnSpc>
              <a:spcBef>
                <a:spcPts val="0"/>
              </a:spcBef>
              <a:buNone/>
            </a:pPr>
            <a:r>
              <a:rPr lang="en-US" sz="2800" dirty="0"/>
              <a:t>Everything wrong must be corrected for the road to be built.</a:t>
            </a:r>
          </a:p>
          <a:p>
            <a:pPr marL="457200" lvl="1" indent="0">
              <a:lnSpc>
                <a:spcPct val="100000"/>
              </a:lnSpc>
              <a:spcBef>
                <a:spcPts val="0"/>
              </a:spcBef>
              <a:buNone/>
            </a:pPr>
            <a:r>
              <a:rPr lang="en-US" sz="2800" dirty="0"/>
              <a:t>It is an expensive and painstaking exercise</a:t>
            </a:r>
          </a:p>
          <a:p>
            <a:pPr marL="457200" lvl="1" indent="0">
              <a:lnSpc>
                <a:spcPct val="100000"/>
              </a:lnSpc>
              <a:spcBef>
                <a:spcPts val="0"/>
              </a:spcBef>
              <a:buNone/>
            </a:pPr>
            <a:r>
              <a:rPr lang="en-US" sz="2800" dirty="0"/>
              <a:t>This preparation for all of us takes place in our hearts</a:t>
            </a:r>
          </a:p>
          <a:p>
            <a:pPr marL="0" indent="0">
              <a:lnSpc>
                <a:spcPct val="100000"/>
              </a:lnSpc>
              <a:spcBef>
                <a:spcPts val="0"/>
              </a:spcBef>
              <a:buNone/>
            </a:pPr>
            <a:endParaRPr lang="en-US" sz="1100" dirty="0"/>
          </a:p>
          <a:p>
            <a:pPr marL="0" indent="0">
              <a:lnSpc>
                <a:spcPct val="100000"/>
              </a:lnSpc>
              <a:spcBef>
                <a:spcPts val="0"/>
              </a:spcBef>
              <a:buNone/>
            </a:pPr>
            <a:r>
              <a:rPr lang="en-US" sz="3200" b="1" dirty="0"/>
              <a:t>The Glory of the LORD shall be revealed</a:t>
            </a:r>
            <a:r>
              <a:rPr lang="en-US" sz="3200" dirty="0"/>
              <a:t>, and </a:t>
            </a:r>
            <a:r>
              <a:rPr lang="en-US" sz="3200" b="1" dirty="0"/>
              <a:t>all flesh shall see it</a:t>
            </a:r>
            <a:r>
              <a:rPr lang="en-US" sz="3200" dirty="0"/>
              <a:t> together. For the mouth of the LORD has spoken 		Isaiah 40:5</a:t>
            </a:r>
          </a:p>
          <a:p>
            <a:pPr marL="0" indent="0">
              <a:lnSpc>
                <a:spcPct val="100000"/>
              </a:lnSpc>
              <a:spcBef>
                <a:spcPts val="0"/>
              </a:spcBef>
              <a:buNone/>
            </a:pPr>
            <a:endParaRPr lang="en-US" sz="1100" dirty="0"/>
          </a:p>
          <a:p>
            <a:pPr marL="0" indent="0">
              <a:lnSpc>
                <a:spcPct val="100000"/>
              </a:lnSpc>
              <a:spcBef>
                <a:spcPts val="0"/>
              </a:spcBef>
              <a:buNone/>
            </a:pPr>
            <a:r>
              <a:rPr lang="en-US" sz="3200" dirty="0"/>
              <a:t>There is comfort and strength in God’s promised Hope of Glory</a:t>
            </a:r>
          </a:p>
          <a:p>
            <a:pPr marL="0" indent="0">
              <a:lnSpc>
                <a:spcPct val="100000"/>
              </a:lnSpc>
              <a:spcBef>
                <a:spcPts val="0"/>
              </a:spcBef>
              <a:buNone/>
            </a:pPr>
            <a:endParaRPr lang="en-US" sz="3600" dirty="0"/>
          </a:p>
          <a:p>
            <a:pPr marL="0" indent="0">
              <a:lnSpc>
                <a:spcPct val="100000"/>
              </a:lnSpc>
              <a:spcBef>
                <a:spcPts val="0"/>
              </a:spcBef>
              <a:buNone/>
            </a:pPr>
            <a:endParaRPr lang="en-US" dirty="0"/>
          </a:p>
          <a:p>
            <a:pPr marL="0" indent="0">
              <a:lnSpc>
                <a:spcPct val="100000"/>
              </a:lnSpc>
              <a:spcBef>
                <a:spcPts val="0"/>
              </a:spcBef>
              <a:buNone/>
            </a:pPr>
            <a:endParaRPr lang="en-AU" dirty="0"/>
          </a:p>
        </p:txBody>
      </p:sp>
    </p:spTree>
    <p:extLst>
      <p:ext uri="{BB962C8B-B14F-4D97-AF65-F5344CB8AC3E}">
        <p14:creationId xmlns:p14="http://schemas.microsoft.com/office/powerpoint/2010/main" val="60369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8255"/>
            <a:ext cx="12009120"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82878" y="1343818"/>
            <a:ext cx="12009120" cy="5514182"/>
          </a:xfrm>
        </p:spPr>
        <p:txBody>
          <a:bodyPr>
            <a:noAutofit/>
          </a:bodyPr>
          <a:lstStyle/>
          <a:p>
            <a:pPr marL="0" indent="0">
              <a:lnSpc>
                <a:spcPct val="100000"/>
              </a:lnSpc>
              <a:spcBef>
                <a:spcPts val="0"/>
              </a:spcBef>
              <a:buNone/>
            </a:pPr>
            <a:r>
              <a:rPr lang="en-US" b="1" dirty="0"/>
              <a:t>Don’t look to people! They’re are fickle and undependable; God’s Word is eternally true and dependable</a:t>
            </a:r>
          </a:p>
          <a:p>
            <a:pPr marL="0" indent="0">
              <a:lnSpc>
                <a:spcPct val="100000"/>
              </a:lnSpc>
              <a:spcBef>
                <a:spcPts val="0"/>
              </a:spcBef>
              <a:buNone/>
            </a:pPr>
            <a:r>
              <a:rPr lang="en-US" dirty="0"/>
              <a:t>Man being compared to grass demonstrates our frailty.</a:t>
            </a:r>
          </a:p>
          <a:p>
            <a:pPr marL="0" indent="0">
              <a:lnSpc>
                <a:spcPct val="100000"/>
              </a:lnSpc>
              <a:spcBef>
                <a:spcPts val="0"/>
              </a:spcBef>
              <a:buNone/>
            </a:pPr>
            <a:r>
              <a:rPr lang="en-US" sz="2000" dirty="0"/>
              <a:t>“….All flesh is as frail as grass, and all that makes it attractive is transitory, like the flower of the field. The grass withers, the flower fades, when the breath of the Lord blows upon it; surely the people are like grass, the grass withers, the flower fades, but the word of our God will stand forever”		Isaiah 40:6-8</a:t>
            </a:r>
          </a:p>
          <a:p>
            <a:pPr marL="0" indent="0">
              <a:lnSpc>
                <a:spcPct val="100000"/>
              </a:lnSpc>
              <a:spcBef>
                <a:spcPts val="0"/>
              </a:spcBef>
              <a:buNone/>
            </a:pPr>
            <a:r>
              <a:rPr lang="en-US" dirty="0"/>
              <a:t>In contrast, the Word of God stands forever</a:t>
            </a:r>
          </a:p>
          <a:p>
            <a:pPr marL="0" indent="0">
              <a:lnSpc>
                <a:spcPct val="100000"/>
              </a:lnSpc>
              <a:spcBef>
                <a:spcPts val="0"/>
              </a:spcBef>
              <a:buNone/>
            </a:pPr>
            <a:r>
              <a:rPr lang="en-US" sz="2000" dirty="0"/>
              <a:t>“</a:t>
            </a:r>
            <a:r>
              <a:rPr lang="en-US" sz="2000" b="1" dirty="0"/>
              <a:t>As for God</a:t>
            </a:r>
            <a:r>
              <a:rPr lang="en-US" sz="2000" dirty="0"/>
              <a:t>, His way is perfect; </a:t>
            </a:r>
            <a:r>
              <a:rPr lang="en-US" sz="2000" b="1" dirty="0"/>
              <a:t>The Word of God is proven</a:t>
            </a:r>
            <a:r>
              <a:rPr lang="en-US" sz="2000" dirty="0"/>
              <a:t>; He is a </a:t>
            </a:r>
            <a:r>
              <a:rPr lang="en-US" sz="2000" b="1" dirty="0"/>
              <a:t>shield to all who trust in Him</a:t>
            </a:r>
            <a:r>
              <a:rPr lang="en-US" sz="2000" dirty="0"/>
              <a:t>”    Psalm 18:30</a:t>
            </a:r>
          </a:p>
          <a:p>
            <a:pPr marL="0" indent="0">
              <a:lnSpc>
                <a:spcPct val="100000"/>
              </a:lnSpc>
              <a:spcBef>
                <a:spcPts val="0"/>
              </a:spcBef>
              <a:buNone/>
            </a:pPr>
            <a:endParaRPr lang="en-US" sz="2000" dirty="0"/>
          </a:p>
          <a:p>
            <a:pPr marL="0" indent="0">
              <a:lnSpc>
                <a:spcPct val="100000"/>
              </a:lnSpc>
              <a:spcBef>
                <a:spcPts val="0"/>
              </a:spcBef>
              <a:buNone/>
            </a:pPr>
            <a:r>
              <a:rPr lang="en-US" dirty="0"/>
              <a:t>Our comfort is the assurance that God keeps His promises always! </a:t>
            </a:r>
          </a:p>
          <a:p>
            <a:pPr marL="0" indent="0">
              <a:lnSpc>
                <a:spcPct val="100000"/>
              </a:lnSpc>
              <a:spcBef>
                <a:spcPts val="0"/>
              </a:spcBef>
              <a:buNone/>
            </a:pPr>
            <a:endParaRPr lang="en-US" sz="2000" dirty="0"/>
          </a:p>
          <a:p>
            <a:pPr marL="0" indent="0">
              <a:lnSpc>
                <a:spcPct val="100000"/>
              </a:lnSpc>
              <a:spcBef>
                <a:spcPts val="0"/>
              </a:spcBef>
              <a:buNone/>
            </a:pPr>
            <a:r>
              <a:rPr lang="en-US" dirty="0"/>
              <a:t>There is comfort and strength in the Word of God</a:t>
            </a:r>
          </a:p>
        </p:txBody>
      </p:sp>
    </p:spTree>
    <p:extLst>
      <p:ext uri="{BB962C8B-B14F-4D97-AF65-F5344CB8AC3E}">
        <p14:creationId xmlns:p14="http://schemas.microsoft.com/office/powerpoint/2010/main" val="279631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0"/>
            <a:ext cx="12009120"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82880" y="1119353"/>
            <a:ext cx="12009120" cy="5738648"/>
          </a:xfrm>
        </p:spPr>
        <p:txBody>
          <a:bodyPr>
            <a:noAutofit/>
          </a:bodyPr>
          <a:lstStyle/>
          <a:p>
            <a:pPr marL="0" indent="0">
              <a:lnSpc>
                <a:spcPct val="100000"/>
              </a:lnSpc>
              <a:spcBef>
                <a:spcPts val="0"/>
              </a:spcBef>
              <a:buNone/>
            </a:pPr>
            <a:r>
              <a:rPr lang="en-US" sz="3200" b="1" dirty="0"/>
              <a:t>Now this is who God is</a:t>
            </a:r>
          </a:p>
          <a:p>
            <a:pPr marL="0" indent="0">
              <a:lnSpc>
                <a:spcPct val="100000"/>
              </a:lnSpc>
              <a:spcBef>
                <a:spcPts val="0"/>
              </a:spcBef>
              <a:buNone/>
            </a:pPr>
            <a:r>
              <a:rPr lang="en-US" sz="3200" dirty="0"/>
              <a:t>Greatness of God</a:t>
            </a:r>
          </a:p>
          <a:p>
            <a:pPr marL="0" indent="0">
              <a:lnSpc>
                <a:spcPct val="100000"/>
              </a:lnSpc>
              <a:spcBef>
                <a:spcPts val="0"/>
              </a:spcBef>
              <a:buNone/>
            </a:pPr>
            <a:r>
              <a:rPr lang="en-US" sz="2400" dirty="0"/>
              <a:t>“Behold, the Lord God will come with might, and His arm will rule for Him. Behold, His reward is with Him, and His recompense before Him”		Is 40:10</a:t>
            </a:r>
          </a:p>
          <a:p>
            <a:pPr marL="0" indent="0">
              <a:lnSpc>
                <a:spcPct val="100000"/>
              </a:lnSpc>
              <a:spcBef>
                <a:spcPts val="0"/>
              </a:spcBef>
              <a:buNone/>
            </a:pPr>
            <a:r>
              <a:rPr lang="en-US" sz="3200" dirty="0"/>
              <a:t>Goodness of God</a:t>
            </a:r>
          </a:p>
          <a:p>
            <a:pPr marL="0" indent="0">
              <a:lnSpc>
                <a:spcPct val="100000"/>
              </a:lnSpc>
              <a:spcBef>
                <a:spcPts val="0"/>
              </a:spcBef>
              <a:buNone/>
            </a:pPr>
            <a:r>
              <a:rPr lang="en-US" sz="2400" dirty="0"/>
              <a:t>“He will feed His flock like a shepherd: He will gather the lambs in His arm, He will carry them in His bosom and will gently lead those that have their young”	 Is 40:11 			</a:t>
            </a:r>
            <a:r>
              <a:rPr lang="en-US" sz="1050" dirty="0"/>
              <a:t>		</a:t>
            </a:r>
          </a:p>
          <a:p>
            <a:pPr marL="0" indent="0">
              <a:lnSpc>
                <a:spcPct val="100000"/>
              </a:lnSpc>
              <a:spcBef>
                <a:spcPts val="0"/>
              </a:spcBef>
              <a:buNone/>
            </a:pPr>
            <a:r>
              <a:rPr lang="en-US" sz="3200" dirty="0" err="1"/>
              <a:t>Splendour</a:t>
            </a:r>
            <a:r>
              <a:rPr lang="en-US" sz="3200" dirty="0"/>
              <a:t> and Majesty of God</a:t>
            </a:r>
          </a:p>
          <a:p>
            <a:pPr marL="0" indent="0">
              <a:lnSpc>
                <a:spcPct val="100000"/>
              </a:lnSpc>
              <a:spcBef>
                <a:spcPts val="0"/>
              </a:spcBef>
              <a:buNone/>
            </a:pPr>
            <a:r>
              <a:rPr lang="en-US" sz="2400" dirty="0"/>
              <a:t> “Who has measured the waters in the hollow of His hand, measured heaven in a span and calculated the dust of the earth in a measure? Weighed the mountains in scales and the hills in a balance?” 		Is 40:12</a:t>
            </a:r>
          </a:p>
          <a:p>
            <a:pPr marL="0" indent="0">
              <a:lnSpc>
                <a:spcPct val="100000"/>
              </a:lnSpc>
              <a:spcBef>
                <a:spcPts val="0"/>
              </a:spcBef>
              <a:buNone/>
            </a:pPr>
            <a:endParaRPr lang="en-US" sz="1000" dirty="0"/>
          </a:p>
          <a:p>
            <a:pPr marL="0" indent="0">
              <a:lnSpc>
                <a:spcPct val="100000"/>
              </a:lnSpc>
              <a:spcBef>
                <a:spcPts val="0"/>
              </a:spcBef>
              <a:buNone/>
            </a:pPr>
            <a:r>
              <a:rPr lang="en-US" sz="3200" dirty="0"/>
              <a:t>There is comfort and strength in the Divine Attributes of God</a:t>
            </a:r>
          </a:p>
          <a:p>
            <a:pPr marL="0" indent="0">
              <a:lnSpc>
                <a:spcPct val="100000"/>
              </a:lnSpc>
              <a:spcBef>
                <a:spcPts val="0"/>
              </a:spcBef>
              <a:buNone/>
            </a:pPr>
            <a:endParaRPr lang="en-AU" sz="3200" dirty="0"/>
          </a:p>
          <a:p>
            <a:pPr marL="0" indent="0">
              <a:lnSpc>
                <a:spcPct val="100000"/>
              </a:lnSpc>
              <a:spcBef>
                <a:spcPts val="0"/>
              </a:spcBef>
              <a:buNone/>
            </a:pPr>
            <a:endParaRPr lang="en-US" sz="3200" dirty="0"/>
          </a:p>
          <a:p>
            <a:pPr marL="0" indent="0">
              <a:lnSpc>
                <a:spcPct val="100000"/>
              </a:lnSpc>
              <a:spcBef>
                <a:spcPts val="0"/>
              </a:spcBef>
              <a:buNone/>
            </a:pPr>
            <a:endParaRPr lang="en-AU" sz="3200" dirty="0"/>
          </a:p>
        </p:txBody>
      </p:sp>
    </p:spTree>
    <p:extLst>
      <p:ext uri="{BB962C8B-B14F-4D97-AF65-F5344CB8AC3E}">
        <p14:creationId xmlns:p14="http://schemas.microsoft.com/office/powerpoint/2010/main" val="243886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4" y="18273"/>
            <a:ext cx="11865371"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211014" y="1343835"/>
            <a:ext cx="11980986" cy="5495891"/>
          </a:xfrm>
        </p:spPr>
        <p:txBody>
          <a:bodyPr>
            <a:normAutofit/>
          </a:bodyPr>
          <a:lstStyle/>
          <a:p>
            <a:pPr marL="0" indent="0">
              <a:buNone/>
            </a:pPr>
            <a:r>
              <a:rPr lang="en-US" sz="3200" b="1" dirty="0"/>
              <a:t>Yet this is who we think God is</a:t>
            </a:r>
          </a:p>
          <a:p>
            <a:pPr marL="0" indent="0">
              <a:buNone/>
            </a:pPr>
            <a:r>
              <a:rPr lang="en-US" sz="3200" dirty="0"/>
              <a:t>An Idol?</a:t>
            </a:r>
          </a:p>
          <a:p>
            <a:pPr marL="0" indent="0">
              <a:buNone/>
            </a:pPr>
            <a:r>
              <a:rPr lang="en-US" sz="2400" dirty="0"/>
              <a:t>The workman </a:t>
            </a:r>
            <a:r>
              <a:rPr lang="en-US" sz="2400" dirty="0" err="1"/>
              <a:t>moulds</a:t>
            </a:r>
            <a:r>
              <a:rPr lang="en-US" sz="2400" dirty="0"/>
              <a:t> an image, the goldsmith overspreads it with gold and the silversmith casts silver chains. Whoever is too impoverished for such a contribution chooses a tree that will not rot; He seeks for himself a skillful workman to prepare a carved image that will not totter”   Isaiah 40:19-20</a:t>
            </a:r>
          </a:p>
          <a:p>
            <a:pPr marL="0" indent="0">
              <a:buNone/>
            </a:pPr>
            <a:endParaRPr lang="en-US" sz="2400" dirty="0"/>
          </a:p>
          <a:p>
            <a:pPr marL="0" indent="0">
              <a:buNone/>
            </a:pPr>
            <a:r>
              <a:rPr lang="en-US" sz="3200" dirty="0"/>
              <a:t>Idol – anything that we place above God</a:t>
            </a:r>
          </a:p>
        </p:txBody>
      </p:sp>
    </p:spTree>
    <p:extLst>
      <p:ext uri="{BB962C8B-B14F-4D97-AF65-F5344CB8AC3E}">
        <p14:creationId xmlns:p14="http://schemas.microsoft.com/office/powerpoint/2010/main" val="344140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6" y="18255"/>
            <a:ext cx="12051323"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40676" y="1343818"/>
            <a:ext cx="12051324" cy="5495927"/>
          </a:xfrm>
        </p:spPr>
        <p:txBody>
          <a:bodyPr>
            <a:noAutofit/>
          </a:bodyPr>
          <a:lstStyle/>
          <a:p>
            <a:pPr marL="0" indent="0">
              <a:lnSpc>
                <a:spcPct val="100000"/>
              </a:lnSpc>
              <a:spcBef>
                <a:spcPts val="0"/>
              </a:spcBef>
              <a:buNone/>
            </a:pPr>
            <a:r>
              <a:rPr lang="en-US" sz="3000" b="1" dirty="0"/>
              <a:t>This really is who God is!</a:t>
            </a:r>
          </a:p>
          <a:p>
            <a:pPr marL="0" indent="0">
              <a:lnSpc>
                <a:spcPct val="100000"/>
              </a:lnSpc>
              <a:spcBef>
                <a:spcPts val="0"/>
              </a:spcBef>
              <a:buNone/>
            </a:pPr>
            <a:r>
              <a:rPr lang="en-US" sz="3000" dirty="0"/>
              <a:t>God is the Almighty Sovereign</a:t>
            </a:r>
          </a:p>
          <a:p>
            <a:pPr marL="0" indent="0">
              <a:lnSpc>
                <a:spcPct val="100000"/>
              </a:lnSpc>
              <a:spcBef>
                <a:spcPts val="0"/>
              </a:spcBef>
              <a:buNone/>
            </a:pPr>
            <a:r>
              <a:rPr lang="en-US" sz="2200" dirty="0"/>
              <a:t>“Have you not known? Have you not heard? Has it not been told you from the beginning? Have you not understood from the foundations of the earth? It is He who sits above the circle of the earth, and its inhabitants are like grasshoppers, who stretches out the heavens like a curtain, and spreads them out like a tent to dwell in. He brings the princes to nothing; He makes the judges of the earth useless” </a:t>
            </a:r>
          </a:p>
          <a:p>
            <a:pPr marL="0" indent="0">
              <a:lnSpc>
                <a:spcPct val="100000"/>
              </a:lnSpc>
              <a:spcBef>
                <a:spcPts val="0"/>
              </a:spcBef>
              <a:buNone/>
            </a:pPr>
            <a:r>
              <a:rPr lang="en-US" sz="2200" dirty="0"/>
              <a:t>Isaiah 40:21-23</a:t>
            </a:r>
          </a:p>
          <a:p>
            <a:pPr marL="0" indent="0">
              <a:lnSpc>
                <a:spcPct val="100000"/>
              </a:lnSpc>
              <a:spcBef>
                <a:spcPts val="0"/>
              </a:spcBef>
              <a:buNone/>
            </a:pPr>
            <a:endParaRPr lang="en-US" sz="1200" dirty="0"/>
          </a:p>
          <a:p>
            <a:pPr marL="0" indent="0">
              <a:lnSpc>
                <a:spcPct val="100000"/>
              </a:lnSpc>
              <a:spcBef>
                <a:spcPts val="0"/>
              </a:spcBef>
              <a:buNone/>
            </a:pPr>
            <a:r>
              <a:rPr lang="en-US" sz="3000" dirty="0"/>
              <a:t>God is the Creator</a:t>
            </a:r>
          </a:p>
          <a:p>
            <a:pPr marL="0" indent="0">
              <a:lnSpc>
                <a:spcPct val="100000"/>
              </a:lnSpc>
              <a:spcBef>
                <a:spcPts val="0"/>
              </a:spcBef>
              <a:buNone/>
            </a:pPr>
            <a:r>
              <a:rPr lang="en-US" sz="2200" dirty="0"/>
              <a:t>“Lift up your eyes on high, and see who has created these things, who brings out their hosts by number; He calls them all by name, by the greatness of His might and the strength of His power; Not one is missing” 	Isaiah 40:26</a:t>
            </a:r>
          </a:p>
          <a:p>
            <a:pPr marL="0" indent="0">
              <a:lnSpc>
                <a:spcPct val="100000"/>
              </a:lnSpc>
              <a:spcBef>
                <a:spcPts val="0"/>
              </a:spcBef>
              <a:buNone/>
            </a:pPr>
            <a:r>
              <a:rPr lang="en-US" sz="1200" dirty="0"/>
              <a:t>									</a:t>
            </a:r>
            <a:endParaRPr lang="en-US" sz="2200" dirty="0"/>
          </a:p>
          <a:p>
            <a:pPr marL="0" indent="0">
              <a:lnSpc>
                <a:spcPct val="100000"/>
              </a:lnSpc>
              <a:spcBef>
                <a:spcPts val="0"/>
              </a:spcBef>
              <a:buNone/>
            </a:pPr>
            <a:r>
              <a:rPr lang="en-US" sz="3000" dirty="0"/>
              <a:t>There is comfort and strength in the </a:t>
            </a:r>
            <a:r>
              <a:rPr lang="en-US" sz="3000" u="sng" dirty="0"/>
              <a:t>proper understanding </a:t>
            </a:r>
            <a:r>
              <a:rPr lang="en-US" sz="3000" dirty="0"/>
              <a:t>of who God really is</a:t>
            </a:r>
            <a:endParaRPr lang="en-AU" sz="3000" dirty="0"/>
          </a:p>
        </p:txBody>
      </p:sp>
    </p:spTree>
    <p:extLst>
      <p:ext uri="{BB962C8B-B14F-4D97-AF65-F5344CB8AC3E}">
        <p14:creationId xmlns:p14="http://schemas.microsoft.com/office/powerpoint/2010/main" val="424677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0"/>
            <a:ext cx="12009120"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82880" y="1087821"/>
            <a:ext cx="12009120" cy="5770179"/>
          </a:xfrm>
        </p:spPr>
        <p:txBody>
          <a:bodyPr>
            <a:normAutofit/>
          </a:bodyPr>
          <a:lstStyle/>
          <a:p>
            <a:pPr marL="0" indent="0">
              <a:lnSpc>
                <a:spcPct val="100000"/>
              </a:lnSpc>
              <a:spcBef>
                <a:spcPts val="0"/>
              </a:spcBef>
              <a:buNone/>
            </a:pPr>
            <a:r>
              <a:rPr lang="en-US" sz="3200" b="1" dirty="0"/>
              <a:t>Why do we still doubt God?</a:t>
            </a:r>
          </a:p>
          <a:p>
            <a:pPr marL="0" indent="0">
              <a:lnSpc>
                <a:spcPct val="100000"/>
              </a:lnSpc>
              <a:spcBef>
                <a:spcPts val="0"/>
              </a:spcBef>
              <a:buNone/>
            </a:pPr>
            <a:r>
              <a:rPr lang="en-US" sz="2400" dirty="0"/>
              <a:t>“Why do you say, O Jacob, and speak, O Israel: ‘My way is hidden from the LORD, and my just claim is passed over by my God?’”							Is 40:28</a:t>
            </a:r>
          </a:p>
          <a:p>
            <a:pPr marL="0" indent="0">
              <a:lnSpc>
                <a:spcPct val="100000"/>
              </a:lnSpc>
              <a:spcBef>
                <a:spcPts val="0"/>
              </a:spcBef>
              <a:buNone/>
            </a:pPr>
            <a:endParaRPr lang="en-US" sz="1600" dirty="0"/>
          </a:p>
          <a:p>
            <a:pPr marL="0" indent="0">
              <a:lnSpc>
                <a:spcPct val="100000"/>
              </a:lnSpc>
              <a:spcBef>
                <a:spcPts val="0"/>
              </a:spcBef>
              <a:buNone/>
            </a:pPr>
            <a:r>
              <a:rPr lang="en-US" sz="3200" dirty="0"/>
              <a:t>DO NOT DOUBT GOD OR HIS WAYS</a:t>
            </a:r>
          </a:p>
          <a:p>
            <a:pPr marL="0" indent="0">
              <a:lnSpc>
                <a:spcPct val="100000"/>
              </a:lnSpc>
              <a:spcBef>
                <a:spcPts val="0"/>
              </a:spcBef>
              <a:buNone/>
            </a:pPr>
            <a:r>
              <a:rPr lang="en-US" sz="2400" dirty="0"/>
              <a:t>“No temptation has overtaken you except such as is common to man; but </a:t>
            </a:r>
            <a:r>
              <a:rPr lang="en-US" sz="2400" dirty="0" err="1"/>
              <a:t>Gid</a:t>
            </a:r>
            <a:r>
              <a:rPr lang="en-US" sz="2400" dirty="0"/>
              <a:t> is faithful, who will not allow you to be tempted beyond what you are able, but with the temptation will also make the way of escape, that you may be able to bear it” 		 1 Cor 10:13 				</a:t>
            </a:r>
            <a:endParaRPr lang="en-US" sz="1600" dirty="0"/>
          </a:p>
          <a:p>
            <a:pPr marL="0" indent="0">
              <a:lnSpc>
                <a:spcPct val="100000"/>
              </a:lnSpc>
              <a:spcBef>
                <a:spcPts val="0"/>
              </a:spcBef>
              <a:buNone/>
            </a:pPr>
            <a:r>
              <a:rPr lang="en-US" sz="3200" dirty="0"/>
              <a:t>Nothing that happens in our lives is hidden from God. </a:t>
            </a:r>
          </a:p>
          <a:p>
            <a:pPr marL="0" indent="0">
              <a:lnSpc>
                <a:spcPct val="100000"/>
              </a:lnSpc>
              <a:spcBef>
                <a:spcPts val="0"/>
              </a:spcBef>
              <a:buNone/>
            </a:pPr>
            <a:r>
              <a:rPr lang="en-US" sz="3200" dirty="0"/>
              <a:t>There is nothing neglected by God</a:t>
            </a:r>
          </a:p>
          <a:p>
            <a:pPr marL="0" indent="0">
              <a:lnSpc>
                <a:spcPct val="100000"/>
              </a:lnSpc>
              <a:spcBef>
                <a:spcPts val="0"/>
              </a:spcBef>
              <a:buNone/>
            </a:pPr>
            <a:r>
              <a:rPr lang="en-US" sz="2400" dirty="0"/>
              <a:t>“…Work out your own salvation with fear and trembling; for it is God who works in you both to will and to do for His good pleasure”						Phil 2:12-13</a:t>
            </a:r>
          </a:p>
        </p:txBody>
      </p:sp>
    </p:spTree>
    <p:extLst>
      <p:ext uri="{BB962C8B-B14F-4D97-AF65-F5344CB8AC3E}">
        <p14:creationId xmlns:p14="http://schemas.microsoft.com/office/powerpoint/2010/main" val="353376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12" y="0"/>
            <a:ext cx="12023188"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68812" y="1119353"/>
            <a:ext cx="12023188" cy="5738648"/>
          </a:xfrm>
        </p:spPr>
        <p:txBody>
          <a:bodyPr>
            <a:noAutofit/>
          </a:bodyPr>
          <a:lstStyle/>
          <a:p>
            <a:pPr marL="0" indent="0">
              <a:lnSpc>
                <a:spcPct val="100000"/>
              </a:lnSpc>
              <a:spcBef>
                <a:spcPts val="0"/>
              </a:spcBef>
              <a:buNone/>
            </a:pPr>
            <a:r>
              <a:rPr lang="en-US" sz="3200" dirty="0"/>
              <a:t>“For His anger is but for a moment, His </a:t>
            </a:r>
            <a:r>
              <a:rPr lang="en-US" sz="3200" dirty="0" err="1"/>
              <a:t>favour</a:t>
            </a:r>
            <a:r>
              <a:rPr lang="en-US" sz="3200" dirty="0"/>
              <a:t> is for life; Weeping may endure for a night, but joy comes in the morning” 	Ps 30:5</a:t>
            </a:r>
          </a:p>
          <a:p>
            <a:pPr marL="0" indent="0">
              <a:lnSpc>
                <a:spcPct val="100000"/>
              </a:lnSpc>
              <a:spcBef>
                <a:spcPts val="0"/>
              </a:spcBef>
              <a:buNone/>
            </a:pPr>
            <a:endParaRPr lang="en-US" sz="1600" b="1" dirty="0"/>
          </a:p>
          <a:p>
            <a:pPr marL="0" indent="0">
              <a:lnSpc>
                <a:spcPct val="100000"/>
              </a:lnSpc>
              <a:spcBef>
                <a:spcPts val="0"/>
              </a:spcBef>
              <a:buNone/>
            </a:pPr>
            <a:r>
              <a:rPr lang="en-US" sz="3200" b="1" dirty="0"/>
              <a:t>Don’t doubt; Have faith and look expectantly to God!</a:t>
            </a:r>
          </a:p>
          <a:p>
            <a:pPr marL="0" indent="0">
              <a:lnSpc>
                <a:spcPct val="100000"/>
              </a:lnSpc>
              <a:spcBef>
                <a:spcPts val="0"/>
              </a:spcBef>
              <a:buNone/>
            </a:pPr>
            <a:r>
              <a:rPr lang="en-US" sz="2000" dirty="0"/>
              <a:t>“But those who wait on the LORD shall renew their strength; They shall mount up with wings like eagles, they shall run and not be weary, they shall walk and not faint”					Isaiah 40:31</a:t>
            </a:r>
          </a:p>
          <a:p>
            <a:pPr marL="0" indent="0">
              <a:lnSpc>
                <a:spcPct val="100000"/>
              </a:lnSpc>
              <a:spcBef>
                <a:spcPts val="0"/>
              </a:spcBef>
              <a:buNone/>
            </a:pPr>
            <a:endParaRPr lang="en-US" sz="1400" dirty="0"/>
          </a:p>
          <a:p>
            <a:pPr marL="0" indent="0">
              <a:lnSpc>
                <a:spcPct val="100000"/>
              </a:lnSpc>
              <a:spcBef>
                <a:spcPts val="0"/>
              </a:spcBef>
              <a:buNone/>
            </a:pPr>
            <a:r>
              <a:rPr lang="en-US" sz="3200" dirty="0"/>
              <a:t>God gives us His power!</a:t>
            </a:r>
          </a:p>
          <a:p>
            <a:pPr marL="0" indent="0">
              <a:lnSpc>
                <a:spcPct val="100000"/>
              </a:lnSpc>
              <a:spcBef>
                <a:spcPts val="0"/>
              </a:spcBef>
              <a:buNone/>
            </a:pPr>
            <a:r>
              <a:rPr lang="en-US" sz="2000" dirty="0"/>
              <a:t>“And He said to me, ‘My grace is sufficient for you, for My strength is made perfect in weakness…” 2 </a:t>
            </a:r>
            <a:r>
              <a:rPr lang="en-US" sz="2000" dirty="0" err="1"/>
              <a:t>Cor</a:t>
            </a:r>
            <a:r>
              <a:rPr lang="en-US" sz="2000" dirty="0"/>
              <a:t> 12:9</a:t>
            </a:r>
            <a:endParaRPr lang="en-US" sz="1400" dirty="0"/>
          </a:p>
          <a:p>
            <a:pPr marL="0" indent="0">
              <a:lnSpc>
                <a:spcPct val="100000"/>
              </a:lnSpc>
              <a:spcBef>
                <a:spcPts val="0"/>
              </a:spcBef>
              <a:buNone/>
            </a:pPr>
            <a:r>
              <a:rPr lang="en-US" sz="2000" dirty="0"/>
              <a:t>Note that God’s power is given to 1) The weak, 2) The humble</a:t>
            </a:r>
          </a:p>
          <a:p>
            <a:pPr marL="0" indent="0">
              <a:lnSpc>
                <a:spcPct val="100000"/>
              </a:lnSpc>
              <a:spcBef>
                <a:spcPts val="0"/>
              </a:spcBef>
              <a:buNone/>
            </a:pPr>
            <a:endParaRPr lang="en-US" sz="1400" dirty="0"/>
          </a:p>
          <a:p>
            <a:pPr marL="0" indent="0">
              <a:lnSpc>
                <a:spcPct val="100000"/>
              </a:lnSpc>
              <a:spcBef>
                <a:spcPts val="0"/>
              </a:spcBef>
              <a:buNone/>
            </a:pPr>
            <a:r>
              <a:rPr lang="en-US" sz="3200" dirty="0"/>
              <a:t>Be clear in our assessment of God compared to ourselves.</a:t>
            </a:r>
          </a:p>
          <a:p>
            <a:pPr marL="0" indent="0">
              <a:lnSpc>
                <a:spcPct val="100000"/>
              </a:lnSpc>
              <a:spcBef>
                <a:spcPts val="0"/>
              </a:spcBef>
              <a:buNone/>
            </a:pPr>
            <a:r>
              <a:rPr lang="en-US" sz="3200" dirty="0"/>
              <a:t>Throw ourselves at the foot of the cross</a:t>
            </a:r>
          </a:p>
          <a:p>
            <a:pPr marL="0" indent="0">
              <a:lnSpc>
                <a:spcPct val="100000"/>
              </a:lnSpc>
              <a:spcBef>
                <a:spcPts val="0"/>
              </a:spcBef>
              <a:buNone/>
            </a:pPr>
            <a:r>
              <a:rPr lang="en-US" sz="3200" dirty="0"/>
              <a:t>Receives from God’s treasure trove. </a:t>
            </a:r>
            <a:r>
              <a:rPr lang="en-US" sz="3200" b="1" dirty="0"/>
              <a:t>What comfort! Hallelujah! Amen!</a:t>
            </a:r>
            <a:endParaRPr lang="en-AU" sz="3200" b="1" dirty="0"/>
          </a:p>
        </p:txBody>
      </p:sp>
    </p:spTree>
    <p:extLst>
      <p:ext uri="{BB962C8B-B14F-4D97-AF65-F5344CB8AC3E}">
        <p14:creationId xmlns:p14="http://schemas.microsoft.com/office/powerpoint/2010/main" val="206339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44" y="18255"/>
            <a:ext cx="12037255" cy="1325563"/>
          </a:xfrm>
        </p:spPr>
        <p:txBody>
          <a:bodyPr>
            <a:normAutofit/>
          </a:bodyPr>
          <a:lstStyle/>
          <a:p>
            <a:r>
              <a:rPr lang="en-US" sz="3200" b="1" i="1" dirty="0"/>
              <a:t>Tell My People I Love Them</a:t>
            </a:r>
            <a:endParaRPr lang="en-AU" sz="3200" b="1" i="1" dirty="0"/>
          </a:p>
        </p:txBody>
      </p:sp>
      <p:sp>
        <p:nvSpPr>
          <p:cNvPr id="3" name="Content Placeholder 2"/>
          <p:cNvSpPr>
            <a:spLocks noGrp="1"/>
          </p:cNvSpPr>
          <p:nvPr>
            <p:ph idx="1"/>
          </p:nvPr>
        </p:nvSpPr>
        <p:spPr>
          <a:xfrm>
            <a:off x="154744" y="1343818"/>
            <a:ext cx="12037256" cy="5495927"/>
          </a:xfrm>
        </p:spPr>
        <p:txBody>
          <a:bodyPr>
            <a:normAutofit/>
          </a:bodyPr>
          <a:lstStyle/>
          <a:p>
            <a:pPr marL="0" indent="0">
              <a:buNone/>
            </a:pPr>
            <a:r>
              <a:rPr lang="en-US" sz="3200" dirty="0"/>
              <a:t>Is 40:9   ..You who bring good tidings, Get up into the high mountain; ….You who bring good tidings, Lift up your voice with strength, Lift it up and be not afraid; Say………... </a:t>
            </a:r>
          </a:p>
          <a:p>
            <a:pPr marL="0" indent="0">
              <a:buNone/>
            </a:pPr>
            <a:endParaRPr lang="en-US" sz="3200" b="1" dirty="0"/>
          </a:p>
          <a:p>
            <a:pPr marL="0" indent="0">
              <a:buNone/>
            </a:pPr>
            <a:r>
              <a:rPr lang="en-US" sz="3200" b="1" dirty="0"/>
              <a:t>			</a:t>
            </a:r>
            <a:r>
              <a:rPr lang="en-US" sz="5400" b="1" dirty="0"/>
              <a:t>Behold y(our) God!</a:t>
            </a:r>
            <a:r>
              <a:rPr lang="en-US" sz="3200" dirty="0"/>
              <a:t>	</a:t>
            </a:r>
            <a:endParaRPr lang="en-AU" sz="3200" dirty="0"/>
          </a:p>
        </p:txBody>
      </p:sp>
    </p:spTree>
    <p:extLst>
      <p:ext uri="{BB962C8B-B14F-4D97-AF65-F5344CB8AC3E}">
        <p14:creationId xmlns:p14="http://schemas.microsoft.com/office/powerpoint/2010/main" val="34651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3325</TotalTime>
  <Words>601</Words>
  <Application>Microsoft Office PowerPoint</Application>
  <PresentationFormat>Widescreen</PresentationFormat>
  <Paragraphs>107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Tell My People I Love Them</vt:lpstr>
      <vt:lpstr>Tell My People I Love Them</vt:lpstr>
      <vt:lpstr>Isaiah 40 (My attempt at paraphrasing)</vt:lpstr>
      <vt:lpstr>Tell My People I Love Them</vt:lpstr>
      <vt:lpstr>Tell My People I Love Them</vt:lpstr>
      <vt:lpstr>Tell My People I Love Them</vt:lpstr>
      <vt:lpstr>Tell My People I Love Them</vt:lpstr>
      <vt:lpstr>Tell My People I Love Them</vt:lpstr>
      <vt:lpstr>Tell My People I Love Them</vt:lpstr>
      <vt:lpstr>Tell My People I Love Them</vt:lpstr>
      <vt:lpstr>Tell My People I Love Them</vt:lpstr>
      <vt:lpstr>Tell My People I Love Them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Tell My People I Love Them</dc:title>
  <dc:creator>Puay Choo Ong</dc:creator>
  <cp:lastModifiedBy>Evangel</cp:lastModifiedBy>
  <cp:revision>81</cp:revision>
  <dcterms:created xsi:type="dcterms:W3CDTF">2018-09-22T12:03:15Z</dcterms:created>
  <dcterms:modified xsi:type="dcterms:W3CDTF">2018-09-30T02:38:05Z</dcterms:modified>
</cp:coreProperties>
</file>